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4" r:id="rId4"/>
    <p:sldId id="275" r:id="rId5"/>
    <p:sldId id="278" r:id="rId6"/>
    <p:sldId id="276" r:id="rId7"/>
    <p:sldId id="279" r:id="rId8"/>
    <p:sldId id="280" r:id="rId9"/>
    <p:sldId id="27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8B072D1-414E-4076-B274-7117FA1B0F8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4E8F31-D7E2-4FB3-BD0A-DF8A1E83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A6DCE-647B-481B-A5AB-3EA1F398F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CE2C2-25FD-43BF-BB69-7EE8BE730FA0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6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4CBA-7314-43CB-A37A-0267E896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F5DA-9E2B-4648-B114-8CD337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3651E-A4EE-431D-AACF-DF07718C7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FED9F8-6421-49CE-BD85-DF917EEA0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66BC9A-87D4-4078-9AA2-2E6544162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9A3519-D472-4E1F-96CF-2A62AA766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27E1-6451-4F07-BCEA-89493AB1B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04C4-E2C6-45D3-9881-E1C8E528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FBF6-196D-44DE-93D4-CDCB33321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FEA3-83C4-4DB7-BC39-BB42F1FD5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7FB8-6D1B-4C67-B743-7ACAA5A63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F525-A3D7-453F-901B-92F6E5726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FD23-915B-4817-AF28-EA5B2F2DD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6A08-9B86-4818-A35B-C544485EC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AEB3F4-548D-4463-8CA8-742FB8E3C0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20,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Visualizing ANOVA</a:t>
            </a:r>
          </a:p>
          <a:p>
            <a:r>
              <a:rPr lang="en-US" dirty="0"/>
              <a:t>The more interesting questions</a:t>
            </a:r>
          </a:p>
          <a:p>
            <a:r>
              <a:rPr lang="en-US" dirty="0"/>
              <a:t>ANOVA as regression</a:t>
            </a:r>
          </a:p>
          <a:p>
            <a:pPr lvl="1"/>
            <a:r>
              <a:rPr lang="en-US" dirty="0"/>
              <a:t>Dummy coding</a:t>
            </a:r>
          </a:p>
          <a:p>
            <a:pPr lvl="1"/>
            <a:r>
              <a:rPr lang="en-US" dirty="0"/>
              <a:t>Effects coding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interesting ANOVA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hoc procedures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DescTools</a:t>
            </a:r>
            <a:r>
              <a:rPr lang="en-US" dirty="0"/>
              <a:t> package</a:t>
            </a:r>
          </a:p>
          <a:p>
            <a:r>
              <a:rPr lang="en-US" dirty="0"/>
              <a:t>A priori contrasts</a:t>
            </a:r>
          </a:p>
        </p:txBody>
      </p:sp>
    </p:spTree>
    <p:extLst>
      <p:ext uri="{BB962C8B-B14F-4D97-AF65-F5344CB8AC3E}">
        <p14:creationId xmlns:p14="http://schemas.microsoft.com/office/powerpoint/2010/main" val="363292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as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Dummy coding</a:t>
            </a:r>
          </a:p>
          <a:p>
            <a:pPr lvl="1"/>
            <a:r>
              <a:rPr lang="en-US" dirty="0"/>
              <a:t>Is it Counting? (0, 1)</a:t>
            </a:r>
          </a:p>
          <a:p>
            <a:pPr lvl="1"/>
            <a:r>
              <a:rPr lang="en-US" dirty="0"/>
              <a:t>Is it Rhyming? (0, 1)</a:t>
            </a:r>
          </a:p>
          <a:p>
            <a:pPr lvl="1"/>
            <a:r>
              <a:rPr lang="en-US" dirty="0"/>
              <a:t>Is it Adjective? (0, 1)</a:t>
            </a:r>
          </a:p>
          <a:p>
            <a:pPr lvl="1"/>
            <a:r>
              <a:rPr lang="en-US" dirty="0"/>
              <a:t>Is it Imagery (0, 1)</a:t>
            </a:r>
          </a:p>
          <a:p>
            <a:pPr lvl="1"/>
            <a:r>
              <a:rPr lang="en-US" dirty="0"/>
              <a:t>No? Then it must Intentional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resulting coding system:</a:t>
            </a:r>
          </a:p>
          <a:p>
            <a:pPr lvl="1"/>
            <a:r>
              <a:rPr lang="en-US" dirty="0"/>
              <a:t>Counting:  1 0 0 0</a:t>
            </a:r>
          </a:p>
          <a:p>
            <a:pPr lvl="1"/>
            <a:r>
              <a:rPr lang="en-US" dirty="0"/>
              <a:t>Rhyming:  0 1 0 0</a:t>
            </a:r>
          </a:p>
          <a:p>
            <a:pPr lvl="1"/>
            <a:r>
              <a:rPr lang="en-US" dirty="0"/>
              <a:t>Adjective:  0 0 1 0</a:t>
            </a:r>
          </a:p>
          <a:p>
            <a:pPr lvl="1"/>
            <a:r>
              <a:rPr lang="en-US" dirty="0"/>
              <a:t>Imagery:  0 0 0 1</a:t>
            </a:r>
          </a:p>
          <a:p>
            <a:pPr lvl="1"/>
            <a:r>
              <a:rPr lang="en-US" dirty="0"/>
              <a:t>Intentional:  0 0 0 0</a:t>
            </a:r>
          </a:p>
        </p:txBody>
      </p:sp>
    </p:spTree>
    <p:extLst>
      <p:ext uri="{BB962C8B-B14F-4D97-AF65-F5344CB8AC3E}">
        <p14:creationId xmlns:p14="http://schemas.microsoft.com/office/powerpoint/2010/main" val="205398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coding: Change the case that’s all zeroes to all -1’s:</a:t>
            </a:r>
          </a:p>
          <a:p>
            <a:pPr lvl="1"/>
            <a:r>
              <a:rPr lang="en-US" dirty="0"/>
              <a:t>Counting:  1 0 0 0</a:t>
            </a:r>
          </a:p>
          <a:p>
            <a:pPr lvl="1"/>
            <a:r>
              <a:rPr lang="en-US" dirty="0"/>
              <a:t>Rhyming:  0 1 0 0</a:t>
            </a:r>
          </a:p>
          <a:p>
            <a:pPr lvl="1"/>
            <a:r>
              <a:rPr lang="en-US" dirty="0"/>
              <a:t>Adjective:  0 0 1 0</a:t>
            </a:r>
          </a:p>
          <a:p>
            <a:pPr lvl="1"/>
            <a:r>
              <a:rPr lang="en-US" dirty="0"/>
              <a:t>Imagery:  0 0 0 1</a:t>
            </a:r>
          </a:p>
          <a:p>
            <a:pPr lvl="1"/>
            <a:r>
              <a:rPr lang="en-US" dirty="0"/>
              <a:t>Intentional:  -1 -1 -1 -1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7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design with equal </a:t>
            </a:r>
            <a:r>
              <a:rPr lang="en-US" i="1" dirty="0"/>
              <a:t>n</a:t>
            </a:r>
            <a:r>
              <a:rPr lang="en-US" dirty="0"/>
              <a:t> per cell</a:t>
            </a:r>
          </a:p>
          <a:p>
            <a:pPr lvl="1"/>
            <a:r>
              <a:rPr lang="en-US" dirty="0"/>
              <a:t>intercept = grand mean</a:t>
            </a:r>
          </a:p>
          <a:p>
            <a:pPr lvl="1"/>
            <a:r>
              <a:rPr lang="en-US" dirty="0"/>
              <a:t>coefficients = effect (deviation of group mean from grand mean)</a:t>
            </a:r>
          </a:p>
          <a:p>
            <a:pPr lvl="1"/>
            <a:r>
              <a:rPr lang="en-US" dirty="0"/>
              <a:t>(last effect = negative sum of the other effects)</a:t>
            </a:r>
          </a:p>
        </p:txBody>
      </p:sp>
    </p:spTree>
    <p:extLst>
      <p:ext uri="{BB962C8B-B14F-4D97-AF65-F5344CB8AC3E}">
        <p14:creationId xmlns:p14="http://schemas.microsoft.com/office/powerpoint/2010/main" val="228694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(If time; otherwise, next class.)</a:t>
            </a:r>
          </a:p>
        </p:txBody>
      </p:sp>
    </p:spTree>
    <p:extLst>
      <p:ext uri="{BB962C8B-B14F-4D97-AF65-F5344CB8AC3E}">
        <p14:creationId xmlns:p14="http://schemas.microsoft.com/office/powerpoint/2010/main" val="366520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priori contrasts</a:t>
            </a:r>
          </a:p>
          <a:p>
            <a:r>
              <a:rPr lang="en-US" dirty="0"/>
              <a:t>Orthogonal contrasts</a:t>
            </a:r>
          </a:p>
          <a:p>
            <a:r>
              <a:rPr lang="en-US" dirty="0"/>
              <a:t>Contrast coding</a:t>
            </a:r>
          </a:p>
        </p:txBody>
      </p:sp>
    </p:spTree>
    <p:extLst>
      <p:ext uri="{BB962C8B-B14F-4D97-AF65-F5344CB8AC3E}">
        <p14:creationId xmlns:p14="http://schemas.microsoft.com/office/powerpoint/2010/main" val="26621261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227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Psychology 105 Advanced Research Methods</vt:lpstr>
      <vt:lpstr>The Plan for Today</vt:lpstr>
      <vt:lpstr>More interesting ANOVA questions</vt:lpstr>
      <vt:lpstr>ANOVA as regression</vt:lpstr>
      <vt:lpstr>ANOVA coding</vt:lpstr>
      <vt:lpstr>Effects Coding</vt:lpstr>
      <vt:lpstr>Effects Coding</vt:lpstr>
      <vt:lpstr>Bayesian ANOVA</vt:lpstr>
      <vt:lpstr>Next time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54</cp:revision>
  <cp:lastPrinted>2021-04-20T17:56:12Z</cp:lastPrinted>
  <dcterms:created xsi:type="dcterms:W3CDTF">2007-01-07T21:57:11Z</dcterms:created>
  <dcterms:modified xsi:type="dcterms:W3CDTF">2021-04-20T19:38:13Z</dcterms:modified>
</cp:coreProperties>
</file>